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3" r:id="rId6"/>
    <p:sldId id="264" r:id="rId7"/>
    <p:sldId id="260" r:id="rId8"/>
    <p:sldId id="261" r:id="rId9"/>
    <p:sldId id="266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80" autoAdjust="0"/>
  </p:normalViewPr>
  <p:slideViewPr>
    <p:cSldViewPr>
      <p:cViewPr varScale="1">
        <p:scale>
          <a:sx n="48" d="100"/>
          <a:sy n="48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F61B-59D0-4817-AFA4-FDB0B5581FBD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4C415-3139-4269-BDDF-69D800845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-Useful for routing,</a:t>
            </a:r>
            <a:r>
              <a:rPr lang="en-US" baseline="0" dirty="0" smtClean="0"/>
              <a:t> reaction, assaying, etc. of tiny, controlled volumes.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Electrowetting</a:t>
            </a:r>
            <a:r>
              <a:rPr lang="en-US" baseline="0" dirty="0" smtClean="0"/>
              <a:t> = apply electric field to change wetting properties in strategic locations around droplet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Dielectrophoresis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nonuniform</a:t>
            </a:r>
            <a:r>
              <a:rPr lang="en-US" baseline="0" dirty="0" smtClean="0"/>
              <a:t> electric field generates net force in dielectric</a:t>
            </a:r>
          </a:p>
          <a:p>
            <a:r>
              <a:rPr lang="en-US" baseline="0" dirty="0" smtClean="0"/>
              <a:t>-Only one paper (Daniel et al.) exists on stick-slip specifically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-CAH characterizes friction, more detail later</a:t>
            </a:r>
          </a:p>
          <a:p>
            <a:r>
              <a:rPr lang="en-US" dirty="0" smtClean="0"/>
              <a:t>-Reversal</a:t>
            </a:r>
            <a:r>
              <a:rPr lang="en-US" baseline="0" dirty="0" smtClean="0"/>
              <a:t> of motion passing through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-CCD camera = more versatile</a:t>
            </a:r>
            <a:r>
              <a:rPr lang="en-US" baseline="0" dirty="0" smtClean="0"/>
              <a:t> for video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Octadecyltrichlorosilane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-Mercury = good future test medium. ~0 vapor pressure, little surface prep</a:t>
            </a:r>
            <a:r>
              <a:rPr lang="en-US" baseline="0" dirty="0" smtClean="0">
                <a:solidFill>
                  <a:schemeClr val="bg1"/>
                </a:solidFill>
              </a:rPr>
              <a:t> needed</a:t>
            </a:r>
            <a:r>
              <a:rPr lang="en-US" baseline="0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-David </a:t>
            </a:r>
            <a:r>
              <a:rPr lang="en-US" dirty="0" err="1" smtClean="0"/>
              <a:t>Quere</a:t>
            </a:r>
            <a:r>
              <a:rPr lang="en-US" dirty="0" smtClean="0"/>
              <a:t>, Non-Sticking Drops</a:t>
            </a:r>
          </a:p>
          <a:p>
            <a:r>
              <a:rPr lang="en-US" dirty="0" smtClean="0"/>
              <a:t>-Assume circular</a:t>
            </a:r>
            <a:r>
              <a:rPr lang="en-US" baseline="0" dirty="0" smtClean="0"/>
              <a:t> contact line, same for all drops</a:t>
            </a:r>
          </a:p>
          <a:p>
            <a:r>
              <a:rPr lang="en-US" baseline="0" dirty="0" smtClean="0"/>
              <a:t>-Find frequency where drop slips, calculate threshold shear acceleration.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-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Vibration-Actuated Drop Motion, headed by Susan Daniel, Lehigh university</a:t>
            </a:r>
            <a:endParaRPr lang="en-US" sz="1200" b="0" dirty="0" smtClean="0"/>
          </a:p>
          <a:p>
            <a:r>
              <a:rPr lang="en-US" sz="1200" b="0" dirty="0" smtClean="0"/>
              <a:t>-Verified</a:t>
            </a:r>
            <a:r>
              <a:rPr lang="en-US" sz="1200" b="0" baseline="0" dirty="0" smtClean="0"/>
              <a:t> in Hg as well</a:t>
            </a:r>
          </a:p>
          <a:p>
            <a:r>
              <a:rPr lang="en-US" sz="1200" b="0" baseline="0" dirty="0" smtClean="0"/>
              <a:t>-Rocking mode dependent on </a:t>
            </a:r>
            <a:r>
              <a:rPr lang="en-US" sz="1200" b="0" baseline="0" dirty="0" smtClean="0"/>
              <a:t>effective contact angle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C415-3139-4269-BDDF-69D800845A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F2C5-AE49-44B1-AFE5-ED2CB9F70114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B12B-FDE9-42B6-8C2D-A95465031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Actuation of Pico-Liter Drops by Stick-Slip Motion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Devon Powell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Dr. Peter Bennett, Mentor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ASU Physics Department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236" y="1143000"/>
            <a:ext cx="7211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i="1" dirty="0" smtClean="0">
                <a:solidFill>
                  <a:prstClr val="white"/>
                </a:solidFill>
              </a:rPr>
              <a:t>Arizona Space Grant 2010 Statewide Symposium</a:t>
            </a:r>
            <a:endParaRPr lang="en-US" sz="2800" i="1" dirty="0">
              <a:solidFill>
                <a:prstClr val="white"/>
              </a:solidFill>
            </a:endParaRPr>
          </a:p>
        </p:txBody>
      </p:sp>
      <p:pic>
        <p:nvPicPr>
          <p:cNvPr id="15366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648200"/>
            <a:ext cx="8382000" cy="1981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7" y="228600"/>
            <a:ext cx="895507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364" y="1066800"/>
            <a:ext cx="3721436" cy="67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352800"/>
            <a:ext cx="1219201" cy="8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Thank You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Microfluidic</a:t>
            </a:r>
            <a:r>
              <a:rPr lang="en-US" dirty="0" smtClean="0">
                <a:solidFill>
                  <a:schemeClr val="bg1"/>
                </a:solidFill>
              </a:rPr>
              <a:t> devices for processing discrete volumes </a:t>
            </a:r>
            <a:r>
              <a:rPr lang="en-US" dirty="0" smtClean="0">
                <a:solidFill>
                  <a:schemeClr val="bg1"/>
                </a:solidFill>
              </a:rPr>
              <a:t>require </a:t>
            </a:r>
            <a:r>
              <a:rPr lang="en-US" dirty="0" smtClean="0">
                <a:solidFill>
                  <a:schemeClr val="bg1"/>
                </a:solidFill>
              </a:rPr>
              <a:t>manipulation of liquid drops on a surface.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Applications: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Molecular biology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DNA analysis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Proteomics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Clinical pathology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existing methods: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Electrowetting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Dielectrophoresis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Ratcheting on asymmetric</a:t>
            </a:r>
          </a:p>
          <a:p>
            <a:pPr lvl="1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surfaces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6172200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http://cores.montana.edu/uploads/images/misc/Fxnl%20Genomics</a:t>
            </a:r>
          </a:p>
          <a:p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%20Core%20Facility/microfluidics.jpg</a:t>
            </a: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6" name="Picture 4" descr="http://cores.montana.edu/uploads/images/misc/Fxnl%20Genomics%20Core%20Facility/microfluid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625848"/>
            <a:ext cx="4114801" cy="347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81600" y="1295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Translate </a:t>
            </a:r>
            <a:r>
              <a:rPr lang="en-US" dirty="0" err="1" smtClean="0">
                <a:solidFill>
                  <a:schemeClr val="bg1"/>
                </a:solidFill>
              </a:rPr>
              <a:t>nano</a:t>
            </a:r>
            <a:r>
              <a:rPr lang="en-US" dirty="0" smtClean="0">
                <a:solidFill>
                  <a:schemeClr val="bg1"/>
                </a:solidFill>
              </a:rPr>
              <a:t>- to </a:t>
            </a:r>
            <a:r>
              <a:rPr lang="en-US" dirty="0" err="1" smtClean="0">
                <a:solidFill>
                  <a:schemeClr val="bg1"/>
                </a:solidFill>
              </a:rPr>
              <a:t>pico</a:t>
            </a:r>
            <a:r>
              <a:rPr lang="en-US" dirty="0" smtClean="0">
                <a:solidFill>
                  <a:schemeClr val="bg1"/>
                </a:solidFill>
              </a:rPr>
              <a:t>-liter droplets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Stick-slip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Asymmetric (i.e., </a:t>
            </a:r>
            <a:r>
              <a:rPr lang="en-US" dirty="0" err="1" smtClean="0">
                <a:solidFill>
                  <a:schemeClr val="bg1"/>
                </a:solidFill>
              </a:rPr>
              <a:t>sawtooth</a:t>
            </a:r>
            <a:r>
              <a:rPr lang="en-US" dirty="0" smtClean="0">
                <a:solidFill>
                  <a:schemeClr val="bg1"/>
                </a:solidFill>
              </a:rPr>
              <a:t>) vibration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Operating Principles: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Difference between static and kinetic “friction”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angle </a:t>
            </a:r>
            <a:r>
              <a:rPr lang="en-US" dirty="0" smtClean="0">
                <a:solidFill>
                  <a:schemeClr val="bg1"/>
                </a:solidFill>
              </a:rPr>
              <a:t>hysteresis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Droplet resonance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Flexibility due to real-time control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1752600"/>
            <a:ext cx="3429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260246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059668"/>
            <a:ext cx="3429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15000" y="3593068"/>
            <a:ext cx="533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3440668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Slow, droplet sticks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38800" y="397406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4431268"/>
            <a:ext cx="3429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029201" y="4964668"/>
            <a:ext cx="990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4812268"/>
            <a:ext cx="181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Fast, droplet slips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38800" y="534566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76800" y="5802868"/>
            <a:ext cx="3429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6195536"/>
            <a:ext cx="18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Net displacement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Achievements To 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1447800"/>
            <a:ext cx="34290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Apparatus Construction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Surface Treatments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Initial contact angle measurements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angle hysteresis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Verified resonant behavior in large water droplets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Daniel et al.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276600"/>
            <a:ext cx="267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 Working - Picture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539294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Apparatus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733800" cy="4525963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Viewing chamber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Magnetic mount, mechanical in future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Piezo</a:t>
            </a:r>
            <a:r>
              <a:rPr lang="en-US" dirty="0" smtClean="0">
                <a:solidFill>
                  <a:schemeClr val="bg1"/>
                </a:solidFill>
              </a:rPr>
              <a:t>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Camera, LCD strobe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scope modification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CCD camera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Long distance objective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Devon Powell\Desktop\Lab\Apparatus Photos\11-3\DSCN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00600" y="3429000"/>
            <a:ext cx="3860800" cy="2895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467600" y="6324600"/>
            <a:ext cx="122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Lab Photo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"/>
            <a:ext cx="3810000" cy="284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781800" y="2133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48400"/>
            <a:ext cx="122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Lab Photo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C:\Documents and Settings\Devon Powell\Desktop\Lab\Apparatus Photos\11-3\DSCN1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9457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Surfaces/Sessile Contact Angle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HF-dipped silicon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Good </a:t>
            </a:r>
            <a:r>
              <a:rPr lang="en-US" dirty="0" err="1" smtClean="0">
                <a:solidFill>
                  <a:schemeClr val="bg1"/>
                </a:solidFill>
              </a:rPr>
              <a:t>hydrophobicity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Poor persistence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Treated glass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OTS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~106°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Future: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Silanized</a:t>
            </a:r>
            <a:r>
              <a:rPr lang="en-US" dirty="0" smtClean="0">
                <a:solidFill>
                  <a:schemeClr val="bg1"/>
                </a:solidFill>
              </a:rPr>
              <a:t> silicon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Mercury on glass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15724" y="5543490"/>
            <a:ext cx="122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Lab Photo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2600"/>
            <a:ext cx="51426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 Angle Hysteresis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93837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Poor CAH data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n-US" dirty="0" smtClean="0">
                <a:solidFill>
                  <a:schemeClr val="bg1"/>
                </a:solidFill>
              </a:rPr>
              <a:t> = 37-62°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Assume uniform contact 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Need better surface condition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Dynamic measurement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Substrate tracking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47800"/>
            <a:ext cx="54629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43800" y="5924490"/>
            <a:ext cx="122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</a:rPr>
              <a:t>Lab Photo</a:t>
            </a:r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4484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938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Mass-spring analogy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Inertia 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Restorative force </a:t>
            </a:r>
            <a:r>
              <a:rPr lang="en-US" i="1" dirty="0" err="1" smtClean="0">
                <a:solidFill>
                  <a:schemeClr val="bg1"/>
                </a:solidFill>
              </a:rPr>
              <a:t>kx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/>
            <a:endParaRPr lang="en-US" i="1" dirty="0" smtClean="0">
              <a:solidFill>
                <a:schemeClr val="bg1"/>
              </a:solidFill>
            </a:endParaRPr>
          </a:p>
          <a:p>
            <a:pPr lvl="1"/>
            <a:endParaRPr lang="en-US" i="1" dirty="0" smtClean="0">
              <a:solidFill>
                <a:schemeClr val="bg1"/>
              </a:solidFill>
            </a:endParaRPr>
          </a:p>
          <a:p>
            <a:pPr lvl="1"/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droplets,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spacegrant.arizona.edu/images/AZSGC_logos/print/azsgc_logo_transparent_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70337" cy="12954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4667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048000"/>
            <a:ext cx="1752600" cy="12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844" y="4800600"/>
            <a:ext cx="2168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391</Words>
  <Application>Microsoft Office PowerPoint</Application>
  <PresentationFormat>On-screen Show (4:3)</PresentationFormat>
  <Paragraphs>105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Actuation of Pico-Liter Drops by Stick-Slip Motion</vt:lpstr>
      <vt:lpstr>Background</vt:lpstr>
      <vt:lpstr>Objective</vt:lpstr>
      <vt:lpstr>Achievements To Date</vt:lpstr>
      <vt:lpstr>Apparatus</vt:lpstr>
      <vt:lpstr>Slide 6</vt:lpstr>
      <vt:lpstr>Surfaces/Sessile Contact Angle</vt:lpstr>
      <vt:lpstr>Contact Angle Hysteresis</vt:lpstr>
      <vt:lpstr>Resonance</vt:lpstr>
      <vt:lpstr>Resonance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Devon Powell</dc:creator>
  <cp:lastModifiedBy>Devon Powell</cp:lastModifiedBy>
  <cp:revision>101</cp:revision>
  <dcterms:created xsi:type="dcterms:W3CDTF">2010-04-08T20:52:46Z</dcterms:created>
  <dcterms:modified xsi:type="dcterms:W3CDTF">2010-04-11T21:21:32Z</dcterms:modified>
</cp:coreProperties>
</file>